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OoYvYoC+d8Bm5bIlpL6ND3K5v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regular.fntdata"/><Relationship Id="rId25" Type="http://schemas.openxmlformats.org/officeDocument/2006/relationships/slide" Target="slides/slide21.xml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699b0e6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a699b0e6d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699b0e6d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699b0e6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699b0e6d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699b0e6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699b0e6d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699b0e6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29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1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1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94" name="Google Shape;94;p3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3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33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33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33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3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34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34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3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34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34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4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34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34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3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2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24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27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2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Google Shape;9;p1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/>
        </p:nvSpPr>
        <p:spPr>
          <a:xfrm>
            <a:off x="1" y="2707792"/>
            <a:ext cx="1219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 FINAL CAPSTONE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6" name="Google Shape;2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0" y="89768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Arquitectura de la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0" name="Google Shape;24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063" y="1596825"/>
            <a:ext cx="7407286" cy="50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5" name="Google Shape;2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-83975" y="7890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datos lógico </a:t>
            </a:r>
            <a:endParaRPr/>
          </a:p>
        </p:txBody>
      </p:sp>
      <p:cxnSp>
        <p:nvCxnSpPr>
          <p:cNvPr id="248" name="Google Shape;248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agrama&#10;&#10;El contenido generado por IA puede ser incorrecto." id="249" name="Google Shape;2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0456" y="1405281"/>
            <a:ext cx="7883135" cy="524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54" name="Google Shape;2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-1" y="797058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datos Relacional </a:t>
            </a:r>
            <a:endParaRPr/>
          </a:p>
        </p:txBody>
      </p:sp>
      <p:cxnSp>
        <p:nvCxnSpPr>
          <p:cNvPr id="257" name="Google Shape;257;p11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agrama&#10;&#10;El contenido generado por IA puede ser incorrecto." id="258" name="Google Shape;2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5240" y="1405449"/>
            <a:ext cx="7414580" cy="544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63" name="Google Shape;263;g3a699b0e6d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a699b0e6da_3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65" name="Google Shape;265;g3a699b0e6da_3_0"/>
          <p:cNvSpPr txBox="1"/>
          <p:nvPr/>
        </p:nvSpPr>
        <p:spPr>
          <a:xfrm>
            <a:off x="-1" y="797058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Objetos</a:t>
            </a:r>
            <a:endParaRPr/>
          </a:p>
        </p:txBody>
      </p:sp>
      <p:cxnSp>
        <p:nvCxnSpPr>
          <p:cNvPr id="266" name="Google Shape;266;g3a699b0e6da_3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g3a699b0e6da_3_0" title="Modelo_objeto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975" y="1502383"/>
            <a:ext cx="3405097" cy="51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2" name="Google Shape;2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72500" y="875467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Elementos Analíticos a Incorporar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1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12"/>
          <p:cNvSpPr txBox="1"/>
          <p:nvPr/>
        </p:nvSpPr>
        <p:spPr>
          <a:xfrm>
            <a:off x="309250" y="2070225"/>
            <a:ext cx="11474400" cy="4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Tendencia de Comportamiento de Consumo (TCC)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 es?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Métrica analítica que estudia cómo evoluciona el consumo de alcohol y tabaco en el tiempo, permitiendo identificar patrones, estacionalidades y anomalías.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¿Por qué es importante?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Anticipa la demanda real.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quiebres de stock.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optimizar personal, barra y carta de bebidas.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Detecta cambios por clima, cultura, eventos o promociones.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¿Cómo se mide?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Proporción mensual de consumo.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Variación mes a mes (Δ).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Tendencia real via promedio móvil 3 meses.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¿Con qué periodicidad?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-MX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Mensual, con análisis de tendencia cada 3 meses.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7" name="Google Shape;27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225" y="3989800"/>
            <a:ext cx="1812401" cy="18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699b0e6da_0_31"/>
          <p:cNvSpPr txBox="1"/>
          <p:nvPr/>
        </p:nvSpPr>
        <p:spPr>
          <a:xfrm>
            <a:off x="243225" y="1313450"/>
            <a:ext cx="11873100" cy="4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s-MX" sz="2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Curva de Preferencia Gastronómica (CPG)</a:t>
            </a:r>
            <a:endParaRPr b="1" sz="2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 es?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Métrica que analiza la </a:t>
            </a: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evolución de las preferencias culinarias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el tiempo, más allá de qué categoría es la más votada.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¿Por qué es importante?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Detecta tendencias emergentes antes que la competencia.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Previene inventario muerto.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Optimiza </a:t>
            </a: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compras, costos y diseño del menú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 caídas de interés o platos estacionales.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¿Cómo se mide?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Proporción mensual por categoría.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Velocidad de cambio.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Aceleración (componente predictivo BI).</a:t>
            </a:r>
            <a:b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¿Con qué periodicidad?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Mensual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revisión de aceleración cada </a:t>
            </a: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bimestre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g3a699b0e6d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50" y="3103150"/>
            <a:ext cx="4508952" cy="25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699b0e6da_0_37"/>
          <p:cNvSpPr txBox="1"/>
          <p:nvPr/>
        </p:nvSpPr>
        <p:spPr>
          <a:xfrm>
            <a:off x="155400" y="1583725"/>
            <a:ext cx="11802300" cy="4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s-MX" sz="2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Matriz de Composición de Clientela (MCC)</a:t>
            </a:r>
            <a:endParaRPr b="1" sz="2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 es?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que muestra cómo </a:t>
            </a: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cambia el tipo de cliente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(jóvenes, familias, parejas, etc.) en distintos periodos y horarios.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¿Por qué es importante?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segmentar promociones.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Ajusta ambientación, música y menú según el público real.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 oportunidades por horario y temporada.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¿Cómo se mide?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Proporción mensual por segmento.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Índice de dominancia por periodo.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Char char="●"/>
            </a:pP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Tendencia móvil de 3 meses.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¿Con qué periodicidad?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Mensual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observación específica por </a:t>
            </a:r>
            <a:r>
              <a:rPr b="1"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días y horarios</a:t>
            </a:r>
            <a:r>
              <a:rPr lang="es-MX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" name="Google Shape;289;g3a699b0e6da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00" y="3071125"/>
            <a:ext cx="4180425" cy="2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94" name="Google Shape;2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Tecnologías utilizadas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7" name="Google Shape;297;p1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13"/>
          <p:cNvSpPr/>
          <p:nvPr/>
        </p:nvSpPr>
        <p:spPr>
          <a:xfrm>
            <a:off x="323054" y="2211346"/>
            <a:ext cx="11590504" cy="419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Flutter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Framework principal para construir la aplicación móvil multiplataforma.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Dart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Lenguaje de programación utilizado en toda la lógica de la aplicación.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Supa Base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Backend como servicio para autenticación, base de datos y Realtime.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PostgreSQL (</a:t>
            </a: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vía</a:t>
            </a: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Subbase</a:t>
            </a: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Base de datos relacional usada para almacenar pedidos, usuarios y mesas.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Supa Base</a:t>
            </a: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Auth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Sistema de autenticación segura con email y contraseña.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Supa Base</a:t>
            </a: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Realtime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Notificaciones en tiempo real para actualización de estados de pedidos.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Supa Base</a:t>
            </a:r>
            <a:r>
              <a:rPr b="1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Storage</a:t>
            </a:r>
            <a:r>
              <a:rPr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Almacenamiento de archivos (si se necesita en futuras versiones).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3" name="Google Shape;3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4"/>
          <p:cNvSpPr txBox="1"/>
          <p:nvPr/>
        </p:nvSpPr>
        <p:spPr>
          <a:xfrm>
            <a:off x="1" y="992895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obtenidos</a:t>
            </a:r>
            <a:endParaRPr/>
          </a:p>
        </p:txBody>
      </p:sp>
      <p:pic>
        <p:nvPicPr>
          <p:cNvPr id="305" name="Google Shape;305;p14" title="tabla produc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75" y="1941075"/>
            <a:ext cx="6151224" cy="16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 title="imagen_2025-11-19_00125071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75" y="3799626"/>
            <a:ext cx="3532927" cy="29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4" title="Screenshot_2025-11-19-00-14-04-771_com.example.restaurantsdf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5575" y="1762399"/>
            <a:ext cx="3141398" cy="502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Obstáculos presentados durante el desarrollo</a:t>
            </a:r>
            <a:endParaRPr/>
          </a:p>
        </p:txBody>
      </p:sp>
      <p:pic>
        <p:nvPicPr>
          <p:cNvPr descr="Businessman Waiting For Five O'clock (proporcionado por Getty Images)" id="314" name="Google Shape;3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250" y="2734373"/>
            <a:ext cx="2829398" cy="3610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urity camera watching warehouse workers working in the storehouse (proporcionado por Getty Images)" id="315" name="Google Shape;3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400" y="2879975"/>
            <a:ext cx="4976276" cy="331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155" name="Google Shape;155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D98AB"/>
                </a:gs>
                <a:gs pos="100000">
                  <a:srgbClr val="41697A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entury Gothic"/>
                <a:buNone/>
              </a:pP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Diego Alejandro Jimenez Carvajal </a:t>
              </a:r>
              <a:endParaRPr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Lider de proyecto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Coordinación y alineación del equipo</a:t>
              </a:r>
              <a:endPara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1CDD4"/>
            </a:soli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D98AB"/>
                </a:gs>
                <a:gs pos="100000">
                  <a:srgbClr val="41697A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entury Gothic"/>
                <a:buNone/>
              </a:pP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Felipe </a:t>
              </a: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Galán</a:t>
              </a: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Fernández</a:t>
              </a: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Programador en jefe.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Programar 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1CDD4"/>
            </a:soli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D98AB"/>
                </a:gs>
                <a:gs pos="100000">
                  <a:srgbClr val="41697A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entury Gothic"/>
                <a:buNone/>
              </a:pPr>
              <a:r>
                <a:rPr lang="es-MX" sz="26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Samuel Contreras Yevilao</a:t>
              </a:r>
              <a:endParaRPr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Scrum master 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Char char="•"/>
              </a:pPr>
              <a:r>
                <a:rPr lang="es-MX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Supervisión del cumplimiento del marco ágil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1CDD4"/>
            </a:solidFill>
            <a:ln>
              <a:noFill/>
            </a:ln>
            <a:effectLst>
              <a:outerShdw blurRad="63500" rotWithShape="0" dir="5400000" dist="381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65" name="Google Shape;165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INTEGRANTES DEL PROYECTO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6" name="Google Shape;166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20" name="Google Shape;3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 txBox="1"/>
          <p:nvPr/>
        </p:nvSpPr>
        <p:spPr>
          <a:xfrm>
            <a:off x="1" y="2707792"/>
            <a:ext cx="1219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282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2639616" y="19168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MX"/>
              <a:t>Consultas y/o Comentarios</a:t>
            </a:r>
            <a:endParaRPr/>
          </a:p>
        </p:txBody>
      </p:sp>
      <p:pic>
        <p:nvPicPr>
          <p:cNvPr descr="foto_preguntas.jpg" id="327" name="Google Shape;3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857" y="335699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1" name="Google Shape;1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136188" y="95493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DESCRIPCIÓN DEL PROYECTO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4" name="Google Shape;174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"/>
          <p:cNvSpPr/>
          <p:nvPr/>
        </p:nvSpPr>
        <p:spPr>
          <a:xfrm>
            <a:off x="136188" y="2066811"/>
            <a:ext cx="5172930" cy="4599208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6882882" y="2108123"/>
            <a:ext cx="5172930" cy="4583639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un sistema digital de gestión de pedidos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accesible vía app/web.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 de Mesero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crear pedidos rápidamente, seleccionar mesa, productos y enviar a cocina.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 de Cocina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actualizar el estado de cada producto (pendiente → preparación → horno → listo).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 de Administración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gestionar usuarios, roles y visualizar métricas.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Integración con Supabase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como backend para manejo de datos en tiempo real.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Actualización automática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estado de los pedidos en todas las pantallas.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Historial y trazabilidad completa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ciclo del pedido.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Interfaz intuitiva</a:t>
            </a: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reduciendo tiempos y errores humanos</a:t>
            </a:r>
            <a:r>
              <a:rPr lang="es-MX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277248" y="2951817"/>
            <a:ext cx="4678288" cy="3385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restaurante presenta lentitud en la gestión de pedidos, lo que afecta la atención al cliente.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meseros deben anotar pedidos de forma manual, generando errores, confusiones y pérdida de información.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existe un canal eficiente para comunicar pedidos a cocina, lo que produce: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Retrasos.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Órdenes mezcladas.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trazabilidad.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cocineros no tienen visibilidad clara del estado de cada producto solicitado.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existe un registro histórico que permita analizar el rendimiento del restaurante</a:t>
            </a:r>
            <a:r>
              <a:rPr i="0" lang="es-MX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3" name="Google Shape;1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General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6" name="Google Shape;186;p4"/>
          <p:cNvCxnSpPr/>
          <p:nvPr/>
        </p:nvCxnSpPr>
        <p:spPr>
          <a:xfrm>
            <a:off x="0" y="738260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4"/>
          <p:cNvSpPr/>
          <p:nvPr/>
        </p:nvSpPr>
        <p:spPr>
          <a:xfrm>
            <a:off x="614515" y="2641384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objetivo general del proyecto es desarrollar un sistema digital de gestión de pedidos para el Restaurant SDF que permita mejorar el flujo de trabajo entre meseros, cocina y administración, optimizando la toma de pedidos, agilizando la comunicación interna y asegurando un registro ordenado y centralizado de la información. Este sistema busca reducir errores en pedidos, disminuir tiempos de espera y mejorar la experiencia del cliente mediante una plataforma moderna, confiable y fácil de usar. Además, la solución pretende fortalecer la organización operativa del restaurante y aportar una herramienta tecnológica que facilite la toma de decisiones y aumente la eficiencia del servicio.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699b0e6da_0_13"/>
          <p:cNvSpPr txBox="1"/>
          <p:nvPr/>
        </p:nvSpPr>
        <p:spPr>
          <a:xfrm>
            <a:off x="166301" y="36317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Específicos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g3a699b0e6da_0_13"/>
          <p:cNvSpPr/>
          <p:nvPr/>
        </p:nvSpPr>
        <p:spPr>
          <a:xfrm>
            <a:off x="860650" y="1192500"/>
            <a:ext cx="10803300" cy="447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s-MX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Diseñar e implementar una interfaz para meseros que reduzca en un 40% el tiempo de creación y envío de pedidos.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s-MX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Optimizar los tiempos de atención disminuyendo en un 30% el tiempo promedio entre pedido y entrega.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s-MX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Reducir en un 80% los errores en pedidos mediante digitalización y control por estado de cada ítem.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s-MX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Integrar una base de datos con un 100% de disponibilidad en tiempo real para almacenar pedidos, usuarios y estados de preparación.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s-MX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Proveer un sistema administrable que permita gestionar el 100% de los usuarios y roles desde una plataforma central.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8" name="Google Shape;1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/>
          <p:nvPr/>
        </p:nvSpPr>
        <p:spPr>
          <a:xfrm>
            <a:off x="98865" y="388695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-485192" y="1330018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Alcances y limitaciones del proyecto</a:t>
            </a:r>
            <a:endParaRPr/>
          </a:p>
        </p:txBody>
      </p:sp>
      <p:cxnSp>
        <p:nvCxnSpPr>
          <p:cNvPr id="201" name="Google Shape;201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5"/>
          <p:cNvSpPr/>
          <p:nvPr/>
        </p:nvSpPr>
        <p:spPr>
          <a:xfrm>
            <a:off x="210833" y="2229059"/>
            <a:ext cx="5172930" cy="4599208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un sistema digital de gestión de pedidos para el Restaurant SDF, permitiendo registrar órdenes, productos, estados y roles de usuario (mesero, cocina y administrador).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Implementación de funcionalidades clave, como login, creación de pedidos, actualización de estados y vista de cocina con productos pendientes.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Integración con Supabase como backend para manejar autenticación, base de datos y sincronización en tiempo real.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Diseño de una interfaz organizada para mejorar la eficiencia del trabajo interno del restaurante.</a:t>
            </a:r>
            <a:endParaRPr/>
          </a:p>
          <a:p>
            <a:pPr indent="-1841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7950" lvl="0" marL="1714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sz="10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6303722" y="2229059"/>
            <a:ext cx="5172930" cy="4599208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Limitaciones </a:t>
            </a:r>
            <a:endParaRPr sz="2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sistema se enfoca en funcionalidades esenciales, por lo que no incluye módulos avanzados como inventario, pago electrónico o reportes complejos.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Dependencia del funcionamiento de </a:t>
            </a:r>
            <a:r>
              <a:rPr b="1"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Supabase</a:t>
            </a: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lo que implica que fallas externas pueden afectar el servicio.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proyecto no contempla una implementación completa en entorno productivo (servidores reales, pruebas con clientes, infraestructura de red).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Algunas mejoras de rendimiento, seguridad avanzada o escalabilidad quedan como trabajo futuro.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Metodología de trabajo para el desarrollo del proyecto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6"/>
          <p:cNvSpPr txBox="1"/>
          <p:nvPr/>
        </p:nvSpPr>
        <p:spPr>
          <a:xfrm>
            <a:off x="553652" y="3209731"/>
            <a:ext cx="110847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lt1"/>
                </a:solidFill>
              </a:rPr>
              <a:t>Metodología</a:t>
            </a:r>
            <a:r>
              <a:rPr b="1" lang="es-MX" sz="2000">
                <a:solidFill>
                  <a:schemeClr val="lt1"/>
                </a:solidFill>
              </a:rPr>
              <a:t> utilizada fue una </a:t>
            </a:r>
            <a:r>
              <a:rPr b="1" lang="es-MX" sz="2000">
                <a:solidFill>
                  <a:schemeClr val="lt1"/>
                </a:solidFill>
              </a:rPr>
              <a:t>híbrida</a:t>
            </a:r>
            <a:r>
              <a:rPr b="1" lang="es-MX" sz="2000">
                <a:solidFill>
                  <a:schemeClr val="lt1"/>
                </a:solidFill>
              </a:rPr>
              <a:t> entre la tradicional y agil:</a:t>
            </a:r>
            <a:endParaRPr b="1" sz="20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MX" sz="1700">
                <a:solidFill>
                  <a:schemeClr val="lt1"/>
                </a:solidFill>
              </a:rPr>
              <a:t>Combina elementos </a:t>
            </a:r>
            <a:r>
              <a:rPr b="1" lang="es-MX" sz="1700">
                <a:solidFill>
                  <a:schemeClr val="lt1"/>
                </a:solidFill>
              </a:rPr>
              <a:t>tradicionales</a:t>
            </a:r>
            <a:r>
              <a:rPr lang="es-MX" sz="1700">
                <a:solidFill>
                  <a:schemeClr val="lt1"/>
                </a:solidFill>
              </a:rPr>
              <a:t> (planificación inicial, definición clara de objetivos, roles y cronograma).</a:t>
            </a:r>
            <a:br>
              <a:rPr lang="es-MX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MX" sz="1700">
                <a:solidFill>
                  <a:schemeClr val="lt1"/>
                </a:solidFill>
              </a:rPr>
              <a:t>Incorpora prácticas </a:t>
            </a:r>
            <a:r>
              <a:rPr b="1" lang="es-MX" sz="1700">
                <a:solidFill>
                  <a:schemeClr val="lt1"/>
                </a:solidFill>
              </a:rPr>
              <a:t>ágiles</a:t>
            </a:r>
            <a:r>
              <a:rPr lang="es-MX" sz="1700">
                <a:solidFill>
                  <a:schemeClr val="lt1"/>
                </a:solidFill>
              </a:rPr>
              <a:t> (iteraciones cortas, retroalimentación continua, ajustes frecuentes y entregas parciales).</a:t>
            </a:r>
            <a:br>
              <a:rPr lang="es-MX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MX" sz="1700">
                <a:solidFill>
                  <a:schemeClr val="lt1"/>
                </a:solidFill>
              </a:rPr>
              <a:t>Permite mantener </a:t>
            </a:r>
            <a:r>
              <a:rPr b="1" lang="es-MX" sz="1700">
                <a:solidFill>
                  <a:schemeClr val="lt1"/>
                </a:solidFill>
              </a:rPr>
              <a:t>orden y control</a:t>
            </a:r>
            <a:r>
              <a:rPr lang="es-MX" sz="1700">
                <a:solidFill>
                  <a:schemeClr val="lt1"/>
                </a:solidFill>
              </a:rPr>
              <a:t>, sin perder la </a:t>
            </a:r>
            <a:r>
              <a:rPr b="1" lang="es-MX" sz="1700">
                <a:solidFill>
                  <a:schemeClr val="lt1"/>
                </a:solidFill>
              </a:rPr>
              <a:t>flexibilidad</a:t>
            </a:r>
            <a:r>
              <a:rPr lang="es-MX" sz="1700">
                <a:solidFill>
                  <a:schemeClr val="lt1"/>
                </a:solidFill>
              </a:rPr>
              <a:t> necesaria ante cambios técnicos y funcionales del proyecto.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"/>
          <p:cNvSpPr txBox="1"/>
          <p:nvPr/>
        </p:nvSpPr>
        <p:spPr>
          <a:xfrm>
            <a:off x="-1" y="119259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19" name="Google Shape;219;p7"/>
          <p:cNvSpPr txBox="1"/>
          <p:nvPr/>
        </p:nvSpPr>
        <p:spPr>
          <a:xfrm>
            <a:off x="-80202" y="47395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 Temporal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7"/>
          <p:cNvCxnSpPr/>
          <p:nvPr/>
        </p:nvCxnSpPr>
        <p:spPr>
          <a:xfrm>
            <a:off x="-1" y="518830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1" name="Google Shape;2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" y="1075401"/>
            <a:ext cx="12192000" cy="453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364273"/>
            <a:ext cx="12192000" cy="120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7" name="Google Shape;2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0" y="3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 “</a:t>
            </a: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Gestión de Pedidos para Restaurant SDF</a:t>
            </a:r>
            <a:r>
              <a:rPr lang="es-MX" sz="1800">
                <a:solidFill>
                  <a:srgbClr val="0E282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-439200" y="4448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Arquitectura del software</a:t>
            </a:r>
            <a:endParaRPr/>
          </a:p>
        </p:txBody>
      </p:sp>
      <p:cxnSp>
        <p:nvCxnSpPr>
          <p:cNvPr id="230" name="Google Shape;230;p8"/>
          <p:cNvCxnSpPr/>
          <p:nvPr/>
        </p:nvCxnSpPr>
        <p:spPr>
          <a:xfrm>
            <a:off x="104400" y="44487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FEF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-1062" l="-2134" r="0" t="-1072"/>
          <a:stretch/>
        </p:blipFill>
        <p:spPr>
          <a:xfrm>
            <a:off x="3800025" y="1046950"/>
            <a:ext cx="4382508" cy="57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